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Lato" panose="020F0502020204030203" pitchFamily="34" charset="0"/>
      <p:regular r:id="rId9"/>
      <p:bold r:id="rId10"/>
      <p:italic r:id="rId11"/>
      <p:boldItalic r:id="rId12"/>
    </p:embeddedFont>
    <p:embeddedFont>
      <p:font typeface="Raleway" pitchFamily="2" charset="0"/>
      <p:regular r:id="rId13"/>
      <p:bold r:id="rId14"/>
      <p:italic r:id="rId15"/>
      <p:boldItalic r:id="rId16"/>
    </p:embeddedFont>
    <p:embeddedFont>
      <p:font typeface="Raleway Medium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76" y="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5f6af9d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5f6af9d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51622d55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51622d55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51d9112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51d9112a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51d23597c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51d23597c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e59d13cb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e59d13cb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5430e6bdd_5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5430e6bdd_5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3787800" cy="19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9595" y="3401500"/>
            <a:ext cx="37878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grpSp>
        <p:nvGrpSpPr>
          <p:cNvPr id="13" name="Google Shape;13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4" name="Google Shape;14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" name="Google Shape;16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2" name="Google Shape;92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3" name="Google Shape;93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5" name="Google Shape;95;p1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2" descr="Side view of hands writing in a notebook at a cafe"/>
          <p:cNvPicPr preferRelativeResize="0"/>
          <p:nvPr/>
        </p:nvPicPr>
        <p:blipFill rotWithShape="1">
          <a:blip r:embed="rId2">
            <a:alphaModFix/>
          </a:blip>
          <a:srcRect l="9050" t="12064" r="54351" b="26446"/>
          <a:stretch/>
        </p:blipFill>
        <p:spPr>
          <a:xfrm>
            <a:off x="1" y="-5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2"/>
          <p:cNvSpPr/>
          <p:nvPr/>
        </p:nvSpPr>
        <p:spPr>
          <a:xfrm>
            <a:off x="1650" y="0"/>
            <a:ext cx="4568700" cy="51435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2" name="Google Shape;102;p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3" name="Google Shape;103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5" name="Google Shape;105;p1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2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12"/>
          <p:cNvSpPr txBox="1">
            <a:spLocks noGrp="1"/>
          </p:cNvSpPr>
          <p:nvPr>
            <p:ph type="sldNum" idx="12"/>
          </p:nvPr>
        </p:nvSpPr>
        <p:spPr>
          <a:xfrm>
            <a:off x="8536300" y="4749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2">
  <p:cSld name="SECTION_TITLE_AND_DESCRIPTION_1_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3"/>
          <p:cNvPicPr preferRelativeResize="0"/>
          <p:nvPr/>
        </p:nvPicPr>
        <p:blipFill rotWithShape="1">
          <a:blip r:embed="rId2">
            <a:alphaModFix/>
          </a:blip>
          <a:srcRect l="31883" t="8096" r="25713"/>
          <a:stretch/>
        </p:blipFill>
        <p:spPr>
          <a:xfrm>
            <a:off x="0" y="0"/>
            <a:ext cx="457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/>
          <p:nvPr/>
        </p:nvSpPr>
        <p:spPr>
          <a:xfrm>
            <a:off x="-75" y="0"/>
            <a:ext cx="4572000" cy="51435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2" name="Google Shape;112;p1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13" name="Google Shape;113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4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5" name="Google Shape;115;p13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2 3">
  <p:cSld name="SECTION_TITLE_AND_DESCRIPTION_1_2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130" y="-10825"/>
            <a:ext cx="459486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4"/>
          <p:cNvSpPr/>
          <p:nvPr/>
        </p:nvSpPr>
        <p:spPr>
          <a:xfrm>
            <a:off x="-75" y="-10825"/>
            <a:ext cx="4591200" cy="51546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2" name="Google Shape;122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3" name="Google Shape;123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24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34" name="Google Shape;134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135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6" name="Google Shape;136;p16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16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solidFill>
          <a:schemeClr val="lt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3787800" cy="19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29595" y="3401500"/>
            <a:ext cx="37878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grpSp>
        <p:nvGrpSpPr>
          <p:cNvPr id="21" name="Google Shape;21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2" name="Google Shape;22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4" name="Google Shape;24;p3"/>
          <p:cNvSpPr/>
          <p:nvPr/>
        </p:nvSpPr>
        <p:spPr>
          <a:xfrm>
            <a:off x="0" y="1"/>
            <a:ext cx="9144000" cy="46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5" name="Google Shape;25;p3"/>
          <p:cNvGrpSpPr/>
          <p:nvPr/>
        </p:nvGrpSpPr>
        <p:grpSpPr>
          <a:xfrm>
            <a:off x="5063224" y="1313339"/>
            <a:ext cx="3459829" cy="2670551"/>
            <a:chOff x="3553042" y="1657806"/>
            <a:chExt cx="3461100" cy="2671532"/>
          </a:xfrm>
        </p:grpSpPr>
        <p:sp>
          <p:nvSpPr>
            <p:cNvPr id="26" name="Google Shape;26;p3"/>
            <p:cNvSpPr/>
            <p:nvPr/>
          </p:nvSpPr>
          <p:spPr>
            <a:xfrm>
              <a:off x="4856024" y="3625653"/>
              <a:ext cx="944700" cy="663300"/>
            </a:xfrm>
            <a:prstGeom prst="trapezoid">
              <a:avLst>
                <a:gd name="adj" fmla="val 25000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3"/>
            <p:cNvSpPr/>
            <p:nvPr/>
          </p:nvSpPr>
          <p:spPr>
            <a:xfrm rot="10800000">
              <a:off x="4953871" y="3681997"/>
              <a:ext cx="400200" cy="606600"/>
            </a:xfrm>
            <a:prstGeom prst="triangle">
              <a:avLst>
                <a:gd name="adj" fmla="val 96745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4767796" y="3681816"/>
              <a:ext cx="163500" cy="606600"/>
            </a:xfrm>
            <a:prstGeom prst="triangle">
              <a:avLst>
                <a:gd name="adj" fmla="val 98558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9;p3"/>
            <p:cNvSpPr/>
            <p:nvPr/>
          </p:nvSpPr>
          <p:spPr>
            <a:xfrm rot="10800000">
              <a:off x="4678237" y="4276102"/>
              <a:ext cx="1210800" cy="45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3"/>
            <p:cNvSpPr/>
            <p:nvPr/>
          </p:nvSpPr>
          <p:spPr>
            <a:xfrm rot="10800000">
              <a:off x="4668343" y="4283738"/>
              <a:ext cx="1230600" cy="45600"/>
            </a:xfrm>
            <a:prstGeom prst="roundRect">
              <a:avLst>
                <a:gd name="adj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4926950" y="3681915"/>
              <a:ext cx="42900" cy="594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53042" y="1674645"/>
              <a:ext cx="3461100" cy="2014500"/>
            </a:xfrm>
            <a:prstGeom prst="roundRect">
              <a:avLst>
                <a:gd name="adj" fmla="val 1882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553042" y="1657806"/>
              <a:ext cx="3461100" cy="2014500"/>
            </a:xfrm>
            <a:prstGeom prst="roundRect">
              <a:avLst>
                <a:gd name="adj" fmla="val 1764"/>
              </a:avLst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4" name="Google Shape;34;p3" descr="Component Detail"/>
          <p:cNvPicPr preferRelativeResize="0"/>
          <p:nvPr/>
        </p:nvPicPr>
        <p:blipFill rotWithShape="1">
          <a:blip r:embed="rId2">
            <a:alphaModFix/>
          </a:blip>
          <a:srcRect b="25076"/>
          <a:stretch/>
        </p:blipFill>
        <p:spPr>
          <a:xfrm>
            <a:off x="5161725" y="1399791"/>
            <a:ext cx="3262825" cy="18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"/>
          <p:cNvSpPr/>
          <p:nvPr/>
        </p:nvSpPr>
        <p:spPr>
          <a:xfrm flipH="1">
            <a:off x="5156196" y="1401826"/>
            <a:ext cx="3268577" cy="1812993"/>
          </a:xfrm>
          <a:prstGeom prst="rtTriangle">
            <a:avLst/>
          </a:prstGeom>
          <a:solidFill>
            <a:srgbClr val="000000">
              <a:alpha val="3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6" name="Google Shape;36;p3"/>
          <p:cNvGrpSpPr/>
          <p:nvPr/>
        </p:nvGrpSpPr>
        <p:grpSpPr>
          <a:xfrm>
            <a:off x="7666681" y="2077877"/>
            <a:ext cx="1148179" cy="2282764"/>
            <a:chOff x="7666681" y="2077877"/>
            <a:chExt cx="1148179" cy="2282764"/>
          </a:xfrm>
        </p:grpSpPr>
        <p:grpSp>
          <p:nvGrpSpPr>
            <p:cNvPr id="37" name="Google Shape;37;p3"/>
            <p:cNvGrpSpPr/>
            <p:nvPr/>
          </p:nvGrpSpPr>
          <p:grpSpPr>
            <a:xfrm>
              <a:off x="7666681" y="2077877"/>
              <a:ext cx="1148179" cy="2282764"/>
              <a:chOff x="3983627" y="1676395"/>
              <a:chExt cx="1449538" cy="2881914"/>
            </a:xfrm>
          </p:grpSpPr>
          <p:sp>
            <p:nvSpPr>
              <p:cNvPr id="38" name="Google Shape;38;p3"/>
              <p:cNvSpPr/>
              <p:nvPr/>
            </p:nvSpPr>
            <p:spPr>
              <a:xfrm rot="-5400000">
                <a:off x="3276827" y="2404608"/>
                <a:ext cx="2860500" cy="1446900"/>
              </a:xfrm>
              <a:prstGeom prst="roundRect">
                <a:avLst>
                  <a:gd name="adj" fmla="val 4551"/>
                </a:avLst>
              </a:pr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 rot="-5400000">
                <a:off x="3279465" y="2383195"/>
                <a:ext cx="2860500" cy="1446900"/>
              </a:xfrm>
              <a:prstGeom prst="roundRect">
                <a:avLst>
                  <a:gd name="adj" fmla="val 4551"/>
                </a:avLst>
              </a:pr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4473243" y="4318802"/>
                <a:ext cx="472800" cy="76800"/>
              </a:xfrm>
              <a:prstGeom prst="roundRect">
                <a:avLst>
                  <a:gd name="adj" fmla="val 50000"/>
                </a:avLst>
              </a:prstGeom>
              <a:solidFill>
                <a:srgbClr val="4B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pic>
          <p:nvPicPr>
            <p:cNvPr id="41" name="Google Shape;41;p3" descr="Mobile View"/>
            <p:cNvPicPr preferRelativeResize="0"/>
            <p:nvPr/>
          </p:nvPicPr>
          <p:blipFill rotWithShape="1">
            <a:blip r:embed="rId3">
              <a:alphaModFix/>
            </a:blip>
            <a:srcRect t="4362" b="4371"/>
            <a:stretch/>
          </p:blipFill>
          <p:spPr>
            <a:xfrm>
              <a:off x="7720839" y="2222723"/>
              <a:ext cx="1037555" cy="18334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Google Shape;42;p3"/>
            <p:cNvSpPr/>
            <p:nvPr/>
          </p:nvSpPr>
          <p:spPr>
            <a:xfrm flipH="1">
              <a:off x="7722342" y="2222973"/>
              <a:ext cx="1037700" cy="1833000"/>
            </a:xfrm>
            <a:prstGeom prst="rtTriangle">
              <a:avLst/>
            </a:prstGeom>
            <a:solidFill>
              <a:srgbClr val="000000">
                <a:alpha val="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5" name="Google Shape;45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1" name="Google Shape;51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2" name="Google Shape;52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9" name="Google Shape;59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0" name="Google Shape;60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8" name="Google Shape;68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9" name="Google Shape;69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1" name="Google Shape;71;p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8" name="Google Shape;78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9" name="Google Shape;79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0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6" name="Google Shape;86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7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8" name="Google Shape;88;p1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tm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edkrek@icloud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8" descr="Open Chromebook laptop computer"/>
          <p:cNvPicPr preferRelativeResize="0"/>
          <p:nvPr/>
        </p:nvPicPr>
        <p:blipFill rotWithShape="1">
          <a:blip r:embed="rId3">
            <a:alphaModFix/>
          </a:blip>
          <a:srcRect r="3344"/>
          <a:stretch/>
        </p:blipFill>
        <p:spPr>
          <a:xfrm>
            <a:off x="4606900" y="1399750"/>
            <a:ext cx="4537098" cy="282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 descr="Portrait-oriented black smaptphone"/>
          <p:cNvPicPr preferRelativeResize="0"/>
          <p:nvPr/>
        </p:nvPicPr>
        <p:blipFill rotWithShape="1">
          <a:blip r:embed="rId4">
            <a:alphaModFix/>
          </a:blip>
          <a:srcRect r="19980"/>
          <a:stretch/>
        </p:blipFill>
        <p:spPr>
          <a:xfrm>
            <a:off x="8220926" y="2149750"/>
            <a:ext cx="923075" cy="2265601"/>
          </a:xfrm>
          <a:prstGeom prst="rect">
            <a:avLst/>
          </a:prstGeom>
          <a:noFill/>
          <a:ln>
            <a:noFill/>
          </a:ln>
          <a:effectLst>
            <a:reflection stA="20000" endPos="4000" fadeDir="5400012" sy="-100000" algn="bl" rotWithShape="0"/>
          </a:effectLst>
        </p:spPr>
      </p:pic>
      <p:sp>
        <p:nvSpPr>
          <p:cNvPr id="148" name="Google Shape;148;p18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3787800" cy="14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Krekoukis</a:t>
            </a:r>
            <a:endParaRPr dirty="0"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1"/>
          </p:nvPr>
        </p:nvSpPr>
        <p:spPr>
          <a:xfrm>
            <a:off x="729600" y="2921750"/>
            <a:ext cx="37878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8575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Product Professional</a:t>
            </a:r>
            <a:endParaRPr sz="2300" dirty="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7" name="Picture 6" descr="A diagram of a tree growing from seed&#10;&#10;Description automatically generated">
            <a:extLst>
              <a:ext uri="{FF2B5EF4-FFF2-40B4-BE49-F238E27FC236}">
                <a16:creationId xmlns:a16="http://schemas.microsoft.com/office/drawing/2014/main" id="{7E7BC33B-65CB-F7E5-94C5-F65E28837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1144" y="1516885"/>
            <a:ext cx="3621376" cy="22289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28599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Quicklinks</a:t>
            </a:r>
            <a:endParaRPr dirty="0"/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4294967295"/>
          </p:nvPr>
        </p:nvSpPr>
        <p:spPr>
          <a:xfrm>
            <a:off x="4542975" y="1376352"/>
            <a:ext cx="4080000" cy="32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 action="ppaction://hlinksldjump"/>
              </a:rPr>
              <a:t>Product Experience</a:t>
            </a:r>
            <a:endParaRPr sz="16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4" action="ppaction://hlinksldjump"/>
              </a:rPr>
              <a:t>Project Experience</a:t>
            </a:r>
            <a:endParaRPr sz="16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5" action="ppaction://hlinksldjump"/>
              </a:rPr>
              <a:t>Team Building Experience</a:t>
            </a:r>
            <a:endParaRPr sz="16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6" action="ppaction://hlinksldjump"/>
              </a:rPr>
              <a:t>Contact</a:t>
            </a:r>
            <a:endParaRPr sz="16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>
            <a:spLocks noGrp="1"/>
          </p:cNvSpPr>
          <p:nvPr>
            <p:ph type="title"/>
          </p:nvPr>
        </p:nvSpPr>
        <p:spPr>
          <a:xfrm>
            <a:off x="702600" y="1222500"/>
            <a:ext cx="31077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Experience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Barnes &amp; Noble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NOOK</a:t>
            </a:r>
            <a:endParaRPr dirty="0"/>
          </a:p>
        </p:txBody>
      </p:sp>
      <p:sp>
        <p:nvSpPr>
          <p:cNvPr id="162" name="Google Shape;162;p20"/>
          <p:cNvSpPr txBox="1">
            <a:spLocks noGrp="1"/>
          </p:cNvSpPr>
          <p:nvPr>
            <p:ph type="body" idx="2"/>
          </p:nvPr>
        </p:nvSpPr>
        <p:spPr>
          <a:xfrm>
            <a:off x="4565950" y="606300"/>
            <a:ext cx="4249500" cy="4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" dirty="0"/>
              <a:t>NOOK Senior Product Director, responsible for multi-million dollar e-commerce &amp; retail business from 2011 to 2022</a:t>
            </a:r>
          </a:p>
          <a:p>
            <a:pPr>
              <a:lnSpc>
                <a:spcPct val="100000"/>
              </a:lnSpc>
            </a:pPr>
            <a:endParaRPr lang="en" dirty="0"/>
          </a:p>
          <a:p>
            <a:pPr>
              <a:lnSpc>
                <a:spcPct val="100000"/>
              </a:lnSpc>
            </a:pPr>
            <a:r>
              <a:rPr lang="en" dirty="0"/>
              <a:t>Roadmap owner, responsible for taking product inputs, analyzing, organizing and managing them into a strategic prioritized roadmap.</a:t>
            </a:r>
          </a:p>
          <a:p>
            <a:pPr marL="457200" marR="190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marR="1905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Oversee and Motivate all stages of product creation, including core teams and extended teams to achieve go-to market goals and manage the entire product life-cycle.</a:t>
            </a:r>
            <a:endParaRPr dirty="0"/>
          </a:p>
          <a:p>
            <a:pPr marL="457200" marR="190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marR="1905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Responsible for global vendor relationships, negotiated contracts</a:t>
            </a:r>
            <a:endParaRPr dirty="0"/>
          </a:p>
          <a:p>
            <a:pPr marL="146050" marR="190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lang="en" dirty="0"/>
          </a:p>
          <a:p>
            <a:pPr marR="19050">
              <a:lnSpc>
                <a:spcPct val="100000"/>
              </a:lnSpc>
            </a:pPr>
            <a:r>
              <a:rPr lang="en-US" dirty="0"/>
              <a:t>Developed user stories using qualitative, quantitative and competitive analysis to determine best product fit. Participated in Scrum meetings &amp; sprints.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161400" cy="34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Project Experience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Barnes &amp; Noble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Conde Nast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IBM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8" name="Google Shape;168;p21"/>
          <p:cNvSpPr txBox="1">
            <a:spLocks noGrp="1"/>
          </p:cNvSpPr>
          <p:nvPr>
            <p:ph type="body" idx="2"/>
          </p:nvPr>
        </p:nvSpPr>
        <p:spPr>
          <a:xfrm>
            <a:off x="4694625" y="154500"/>
            <a:ext cx="4449300" cy="48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Barnes &amp; Noble </a:t>
            </a:r>
            <a:endParaRPr sz="1600" b="1" dirty="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Project Managed launch of e-commerce, e-reading and listening product offerings, available on pre-installed android based devices, applications for iOS, android, and desktop software.</a:t>
            </a:r>
            <a:endParaRPr dirty="0"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Oversee all Digital Audiobooks and Newsstand projects and priorities, implementing with design, software, QA and extended teams.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Conde Nast</a:t>
            </a:r>
            <a:endParaRPr sz="1600" b="1" dirty="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Video Digital Asset Management System (DAMS) internal platform and customer facing video streaming solution, driving more views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IBM</a:t>
            </a:r>
            <a:endParaRPr sz="1600" b="1" dirty="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Project managed the next iteration of IBM’s global project management tool, had over 3000 active projects &amp; over 100,000 users.</a:t>
            </a:r>
            <a:endParaRPr dirty="0"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Project managed the online implementation of global ad campaign with slogan “On Demand Business”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body" idx="2"/>
          </p:nvPr>
        </p:nvSpPr>
        <p:spPr>
          <a:xfrm>
            <a:off x="4884700" y="1016275"/>
            <a:ext cx="4090500" cy="3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Barnes &amp; Noble </a:t>
            </a:r>
            <a:endParaRPr sz="1600" b="1" dirty="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Digital Newsstand and Audiobooks founding member, program owner. 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Created a global team using in house hiring &amp; vendor global footprint.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Conde Nast</a:t>
            </a:r>
            <a:endParaRPr sz="1600" b="1" dirty="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Built and hired a co-location team responsible for project implementation, creative, front end production and quality control of advertiser campaigns</a:t>
            </a:r>
            <a:endParaRPr dirty="0"/>
          </a:p>
        </p:txBody>
      </p:sp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34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Team Building Experience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Barnes &amp; Noble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Conde Nast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7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Information</a:t>
            </a:r>
            <a:endParaRPr b="0" dirty="0"/>
          </a:p>
        </p:txBody>
      </p:sp>
      <p:sp>
        <p:nvSpPr>
          <p:cNvPr id="180" name="Google Shape;180;p23"/>
          <p:cNvSpPr txBox="1"/>
          <p:nvPr/>
        </p:nvSpPr>
        <p:spPr>
          <a:xfrm>
            <a:off x="5207600" y="2891725"/>
            <a:ext cx="33009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Ted Krekoukis</a:t>
            </a:r>
            <a:endParaRPr sz="11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4671725" y="3902575"/>
            <a:ext cx="4396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8575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Goal Focused, team player, who genuinely enjoys delivering solutions &amp; products to customers, while adding value to the company.</a:t>
            </a:r>
            <a:endParaRPr sz="11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5207575" y="3143012"/>
            <a:ext cx="33009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Digital Professional</a:t>
            </a:r>
            <a:endParaRPr sz="1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Email: </a:t>
            </a:r>
            <a:r>
              <a:rPr lang="en" sz="13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tedkrek@icloud.com</a:t>
            </a:r>
            <a:endParaRPr sz="1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3" name="Google Shape;18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4325" y="1087588"/>
            <a:ext cx="1491000" cy="1484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331</Words>
  <Application>Microsoft Office PowerPoint</Application>
  <PresentationFormat>On-screen Show (16:9)</PresentationFormat>
  <Paragraphs>57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Raleway Medium</vt:lpstr>
      <vt:lpstr>Raleway</vt:lpstr>
      <vt:lpstr>Lato</vt:lpstr>
      <vt:lpstr>Arial</vt:lpstr>
      <vt:lpstr>Streamline</vt:lpstr>
      <vt:lpstr>Ted Krekoukis</vt:lpstr>
      <vt:lpstr>Quicklinks</vt:lpstr>
      <vt:lpstr>Product Experience  Barnes &amp; Noble  NOOK</vt:lpstr>
      <vt:lpstr>Project Experience  Barnes &amp; Noble  Conde Nast  IBM</vt:lpstr>
      <vt:lpstr>Team Building Experience  Barnes &amp; Noble  Conde Nast  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Ted Krekoukis</dc:title>
  <cp:lastModifiedBy>Ted Krekoukis</cp:lastModifiedBy>
  <cp:revision>3</cp:revision>
  <dcterms:modified xsi:type="dcterms:W3CDTF">2024-12-07T04:11:45Z</dcterms:modified>
</cp:coreProperties>
</file>